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1"/>
    <p:sldId id="257" r:id="rId32"/>
    <p:sldId id="258" r:id="rId33"/>
    <p:sldId id="259" r:id="rId34"/>
    <p:sldId id="260" r:id="rId35"/>
    <p:sldId id="261" r:id="rId36"/>
    <p:sldId id="262" r:id="rId37"/>
    <p:sldId id="263" r:id="rId38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Cooper Hewitt" charset="1" panose="00000000000000000000"/>
      <p:regular r:id="rId14"/>
    </p:embeddedFont>
    <p:embeddedFont>
      <p:font typeface="Cooper Hewitt Bold" charset="1" panose="00000000000000000000"/>
      <p:regular r:id="rId15"/>
    </p:embeddedFont>
    <p:embeddedFont>
      <p:font typeface="Cooper Hewitt Italics" charset="1" panose="00000000000000000000"/>
      <p:regular r:id="rId16"/>
    </p:embeddedFont>
    <p:embeddedFont>
      <p:font typeface="Cooper Hewitt Bold Italics" charset="1" panose="00000000000000000000"/>
      <p:regular r:id="rId17"/>
    </p:embeddedFont>
    <p:embeddedFont>
      <p:font typeface="League Spartan" charset="1" panose="00000800000000000000"/>
      <p:regular r:id="rId18"/>
    </p:embeddedFont>
    <p:embeddedFont>
      <p:font typeface="Cerebri Bold" charset="1" panose="00000800000000000000"/>
      <p:regular r:id="rId19"/>
    </p:embeddedFont>
    <p:embeddedFont>
      <p:font typeface="Cerebri Bold Bold" charset="1" panose="00000A00000000000000"/>
      <p:regular r:id="rId20"/>
    </p:embeddedFont>
    <p:embeddedFont>
      <p:font typeface="Cerebri Bold Italics" charset="1" panose="00000800000000000000"/>
      <p:regular r:id="rId21"/>
    </p:embeddedFont>
    <p:embeddedFont>
      <p:font typeface="Cerebri Bold Bold Italics" charset="1" panose="00000A00000000000000"/>
      <p:regular r:id="rId22"/>
    </p:embeddedFont>
    <p:embeddedFont>
      <p:font typeface="Garet" charset="1" panose="00000000000000000000"/>
      <p:regular r:id="rId23"/>
    </p:embeddedFont>
    <p:embeddedFont>
      <p:font typeface="Garet Bold" charset="1" panose="00000000000000000000"/>
      <p:regular r:id="rId24"/>
    </p:embeddedFont>
    <p:embeddedFont>
      <p:font typeface="Garet Italics" charset="1" panose="00000000000000000000"/>
      <p:regular r:id="rId25"/>
    </p:embeddedFont>
    <p:embeddedFont>
      <p:font typeface="Garet Bold Italics" charset="1" panose="00000000000000000000"/>
      <p:regular r:id="rId26"/>
    </p:embeddedFont>
    <p:embeddedFont>
      <p:font typeface="Canva Sans" charset="1" panose="020B0503030501040103"/>
      <p:regular r:id="rId27"/>
    </p:embeddedFont>
    <p:embeddedFont>
      <p:font typeface="Canva Sans Bold" charset="1" panose="020B0803030501040103"/>
      <p:regular r:id="rId28"/>
    </p:embeddedFont>
    <p:embeddedFont>
      <p:font typeface="Canva Sans Italics" charset="1" panose="020B0503030501040103"/>
      <p:regular r:id="rId29"/>
    </p:embeddedFont>
    <p:embeddedFont>
      <p:font typeface="Canva Sans Bold Italics" charset="1" panose="020B0803030501040103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slides/slide1.xml" Type="http://schemas.openxmlformats.org/officeDocument/2006/relationships/slide"/><Relationship Id="rId32" Target="slides/slide2.xml" Type="http://schemas.openxmlformats.org/officeDocument/2006/relationships/slide"/><Relationship Id="rId33" Target="slides/slide3.xml" Type="http://schemas.openxmlformats.org/officeDocument/2006/relationships/slide"/><Relationship Id="rId34" Target="slides/slide4.xml" Type="http://schemas.openxmlformats.org/officeDocument/2006/relationships/slide"/><Relationship Id="rId35" Target="slides/slide5.xml" Type="http://schemas.openxmlformats.org/officeDocument/2006/relationships/slide"/><Relationship Id="rId36" Target="slides/slide6.xml" Type="http://schemas.openxmlformats.org/officeDocument/2006/relationships/slide"/><Relationship Id="rId37" Target="slides/slide7.xml" Type="http://schemas.openxmlformats.org/officeDocument/2006/relationships/slide"/><Relationship Id="rId38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2555" t="0" r="12555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1837239" y="7268831"/>
            <a:ext cx="5209718" cy="616569"/>
            <a:chOff x="0" y="0"/>
            <a:chExt cx="1372107" cy="162388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372107" cy="162388"/>
            </a:xfrm>
            <a:custGeom>
              <a:avLst/>
              <a:gdLst/>
              <a:ahLst/>
              <a:cxnLst/>
              <a:rect r="r" b="b" t="t" l="l"/>
              <a:pathLst>
                <a:path h="162388" w="1372107">
                  <a:moveTo>
                    <a:pt x="0" y="0"/>
                  </a:moveTo>
                  <a:lnTo>
                    <a:pt x="1372107" y="0"/>
                  </a:lnTo>
                  <a:lnTo>
                    <a:pt x="1372107" y="162388"/>
                  </a:lnTo>
                  <a:lnTo>
                    <a:pt x="0" y="162388"/>
                  </a:lnTo>
                  <a:close/>
                </a:path>
              </a:pathLst>
            </a:custGeom>
            <a:solidFill>
              <a:srgbClr val="00436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808539" y="8906761"/>
            <a:ext cx="7333201" cy="1134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54"/>
              </a:lnSpc>
            </a:pPr>
            <a:r>
              <a:rPr lang="en-US" sz="7699">
                <a:solidFill>
                  <a:srgbClr val="F4F4F4"/>
                </a:solidFill>
                <a:latin typeface="League Spartan"/>
              </a:rPr>
              <a:t>BLOCKCHAIN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837239" y="7221833"/>
            <a:ext cx="5209718" cy="634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9"/>
              </a:lnSpc>
            </a:pPr>
            <a:r>
              <a:rPr lang="en-US" sz="3199" spc="611">
                <a:solidFill>
                  <a:srgbClr val="FFFFFF"/>
                </a:solidFill>
                <a:latin typeface="Cooper Hewitt Bold"/>
              </a:rPr>
              <a:t>WHAT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268207" y="8026650"/>
            <a:ext cx="347782" cy="54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799" spc="335">
                <a:solidFill>
                  <a:srgbClr val="80CC28"/>
                </a:solidFill>
                <a:latin typeface="Cooper Hewitt"/>
              </a:rPr>
              <a:t>is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5400000">
            <a:off x="16126295" y="8120879"/>
            <a:ext cx="1065624" cy="120921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28893" y="1028700"/>
            <a:ext cx="15630407" cy="85303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5400000">
            <a:off x="16126295" y="8120879"/>
            <a:ext cx="1065624" cy="120921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5905" r="0" b="10568"/>
          <a:stretch>
            <a:fillRect/>
          </a:stretch>
        </p:blipFill>
        <p:spPr>
          <a:xfrm flipH="false" flipV="false" rot="0">
            <a:off x="-1711842" y="377505"/>
            <a:ext cx="19999842" cy="95319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4688" r="0" b="7160"/>
          <a:stretch>
            <a:fillRect/>
          </a:stretch>
        </p:blipFill>
        <p:spPr>
          <a:xfrm flipH="false" flipV="false" rot="0">
            <a:off x="0" y="1028700"/>
            <a:ext cx="18288000" cy="846706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5400000">
            <a:off x="16126295" y="8120879"/>
            <a:ext cx="1065624" cy="120921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069750" y="499745"/>
            <a:ext cx="814850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40"/>
              </a:lnSpc>
            </a:pPr>
            <a:r>
              <a:rPr lang="en-US" sz="5600">
                <a:solidFill>
                  <a:srgbClr val="324070"/>
                </a:solidFill>
                <a:latin typeface="Cerebri Bold"/>
              </a:rPr>
              <a:t>What is a Blockchain?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208511" y="1555635"/>
            <a:ext cx="5148731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Glacial Indifference"/>
              </a:rPr>
              <a:t>(</a:t>
            </a:r>
            <a:r>
              <a:rPr lang="en-US" sz="3600">
                <a:solidFill>
                  <a:srgbClr val="000000"/>
                </a:solidFill>
                <a:latin typeface="Glacial Indifference"/>
              </a:rPr>
              <a:t>World-wide Computer)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291471" y="3429900"/>
            <a:ext cx="5705057" cy="3427199"/>
            <a:chOff x="0" y="0"/>
            <a:chExt cx="7606743" cy="456959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1</a:t>
              </a:r>
              <a:r>
                <a:rPr lang="en-US" sz="5599">
                  <a:solidFill>
                    <a:srgbClr val="000000"/>
                  </a:solidFill>
                  <a:latin typeface="Garet Bold"/>
                </a:rPr>
                <a:t>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Public Network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526593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2</a:t>
              </a:r>
              <a:r>
                <a:rPr lang="en-US" sz="5599">
                  <a:solidFill>
                    <a:srgbClr val="000000"/>
                  </a:solidFill>
                  <a:latin typeface="Garet Bold"/>
                </a:rPr>
                <a:t>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037272" y="1767048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Shared Database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333677"/>
              <a:ext cx="970993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3</a:t>
              </a:r>
              <a:r>
                <a:rPr lang="en-US" sz="5599">
                  <a:solidFill>
                    <a:srgbClr val="000000"/>
                  </a:solidFill>
                  <a:latin typeface="Garet Bold"/>
                </a:rPr>
                <a:t>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121887" y="3574132"/>
              <a:ext cx="6484856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Runs Programs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5400000">
            <a:off x="16126295" y="8120879"/>
            <a:ext cx="1065624" cy="120921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656765" y="499745"/>
            <a:ext cx="814850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5600">
                <a:solidFill>
                  <a:srgbClr val="324070"/>
                </a:solidFill>
                <a:latin typeface="Cerebri Bold"/>
              </a:rPr>
              <a:t>Public Network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506615" y="2887722"/>
            <a:ext cx="4448802" cy="848360"/>
            <a:chOff x="0" y="0"/>
            <a:chExt cx="5931736" cy="113114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104775"/>
              <a:ext cx="1057174" cy="12359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40"/>
                </a:lnSpc>
              </a:pPr>
              <a:r>
                <a:rPr lang="en-US" sz="5600">
                  <a:solidFill>
                    <a:srgbClr val="000000"/>
                  </a:solidFill>
                  <a:latin typeface="Garet Bold"/>
                </a:rPr>
                <a:t>1.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057174" y="163643"/>
              <a:ext cx="4874562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Open Access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506615" y="4107557"/>
            <a:ext cx="5274770" cy="848360"/>
            <a:chOff x="0" y="0"/>
            <a:chExt cx="7033027" cy="113114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2.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User of Network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506615" y="5331083"/>
            <a:ext cx="5274770" cy="848360"/>
            <a:chOff x="0" y="0"/>
            <a:chExt cx="7033027" cy="113114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3.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Accounts / Wallet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506615" y="6550918"/>
            <a:ext cx="5274770" cy="848360"/>
            <a:chOff x="0" y="0"/>
            <a:chExt cx="7033027" cy="1131147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4.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Node Connected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5400000">
            <a:off x="16126295" y="8120879"/>
            <a:ext cx="1065624" cy="120921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881943" y="499745"/>
            <a:ext cx="814850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5600">
                <a:solidFill>
                  <a:srgbClr val="324070"/>
                </a:solidFill>
                <a:latin typeface="Cerebri Bold"/>
              </a:rPr>
              <a:t>Shared Database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506615" y="2626989"/>
            <a:ext cx="4899157" cy="848360"/>
            <a:chOff x="0" y="0"/>
            <a:chExt cx="6532210" cy="113114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104775"/>
              <a:ext cx="1203620" cy="12359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40"/>
                </a:lnSpc>
              </a:pPr>
              <a:r>
                <a:rPr lang="en-US" sz="5600">
                  <a:solidFill>
                    <a:srgbClr val="000000"/>
                  </a:solidFill>
                  <a:latin typeface="Garet Bold"/>
                </a:rPr>
                <a:t>1.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982393" y="68832"/>
              <a:ext cx="5549817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Distributed on Nodes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506615" y="3846824"/>
            <a:ext cx="5274770" cy="848360"/>
            <a:chOff x="0" y="0"/>
            <a:chExt cx="7033027" cy="113114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2.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Transactions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506615" y="5070350"/>
            <a:ext cx="5274770" cy="848360"/>
            <a:chOff x="0" y="0"/>
            <a:chExt cx="7033027" cy="113114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3.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Immutable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506615" y="6290186"/>
            <a:ext cx="5274770" cy="848360"/>
            <a:chOff x="0" y="0"/>
            <a:chExt cx="7033027" cy="1131147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4.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Blocks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506615" y="7492606"/>
            <a:ext cx="5274770" cy="848360"/>
            <a:chOff x="0" y="0"/>
            <a:chExt cx="7033027" cy="113114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5.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Public Ledger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5400000">
            <a:off x="16126295" y="8120879"/>
            <a:ext cx="1065624" cy="120921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069750" y="499745"/>
            <a:ext cx="814850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5600">
                <a:solidFill>
                  <a:srgbClr val="324070"/>
                </a:solidFill>
                <a:latin typeface="Cerebri Bold"/>
              </a:rPr>
              <a:t>Runs Programs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694421" y="3385483"/>
            <a:ext cx="4899157" cy="848360"/>
            <a:chOff x="0" y="0"/>
            <a:chExt cx="6532210" cy="113114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104775"/>
              <a:ext cx="1203620" cy="12359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40"/>
                </a:lnSpc>
              </a:pPr>
              <a:r>
                <a:rPr lang="en-US" sz="5600">
                  <a:solidFill>
                    <a:srgbClr val="000000"/>
                  </a:solidFill>
                  <a:latin typeface="Garet Bold"/>
                </a:rPr>
                <a:t>1.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982393" y="68832"/>
              <a:ext cx="5549817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Distributed on Nodes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694421" y="4605318"/>
            <a:ext cx="5274770" cy="848360"/>
            <a:chOff x="0" y="0"/>
            <a:chExt cx="7033027" cy="113114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2.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Scripts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694421" y="5828844"/>
            <a:ext cx="5274770" cy="848360"/>
            <a:chOff x="0" y="0"/>
            <a:chExt cx="7033027" cy="113114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04775"/>
              <a:ext cx="897759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39"/>
                </a:lnSpc>
              </a:pPr>
              <a:r>
                <a:rPr lang="en-US" sz="5599">
                  <a:solidFill>
                    <a:srgbClr val="000000"/>
                  </a:solidFill>
                  <a:latin typeface="Garet Bold"/>
                </a:rPr>
                <a:t>3.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037272" y="135680"/>
              <a:ext cx="5995755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0000"/>
                  </a:solidFill>
                  <a:latin typeface="Glacial Indifference"/>
                </a:rPr>
                <a:t>Smart Contracts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895592" y="2400598"/>
            <a:ext cx="4496816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Glacial Indifference"/>
              </a:rPr>
              <a:t>(Worldwide Computer)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DAFkGWWs9cc</dc:identifier>
  <dcterms:modified xsi:type="dcterms:W3CDTF">2011-08-01T06:04:30Z</dcterms:modified>
  <cp:revision>1</cp:revision>
  <dc:title>2. What is Blockchain</dc:title>
</cp:coreProperties>
</file>

<file path=docProps/thumbnail.jpeg>
</file>